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6" r:id="rId3"/>
    <p:sldId id="279" r:id="rId4"/>
    <p:sldId id="283" r:id="rId5"/>
    <p:sldId id="270" r:id="rId6"/>
    <p:sldId id="263" r:id="rId7"/>
    <p:sldId id="271" r:id="rId8"/>
    <p:sldId id="257" r:id="rId9"/>
    <p:sldId id="258" r:id="rId10"/>
    <p:sldId id="280" r:id="rId11"/>
    <p:sldId id="269" r:id="rId12"/>
    <p:sldId id="272" r:id="rId13"/>
    <p:sldId id="267" r:id="rId14"/>
    <p:sldId id="282" r:id="rId15"/>
    <p:sldId id="278" r:id="rId16"/>
    <p:sldId id="273" r:id="rId17"/>
    <p:sldId id="275" r:id="rId18"/>
    <p:sldId id="276" r:id="rId19"/>
    <p:sldId id="277" r:id="rId20"/>
    <p:sldId id="281" r:id="rId2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00"/>
    <a:srgbClr val="00FF99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84" autoAdjust="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18553-7B58-4A62-9E98-CA5913D5927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435B42-C604-4342-B3C1-5E29AD9EC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618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0E3FC-755E-4D23-AFAC-18B7AF036801}" type="datetimeFigureOut">
              <a:rPr lang="tr-TR" smtClean="0"/>
              <a:t>29.07.2019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BAC5F-1C46-4C40-ABE8-6CDA43BC622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334137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BAC5F-1C46-4C40-ABE8-6CDA43BC6224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3021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BAC5F-1C46-4C40-ABE8-6CDA43BC6224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37358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BAC5F-1C46-4C40-ABE8-6CDA43BC6224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05660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682FFBEC-D87E-432F-9D45-CDCD6BEC5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="" xmlns:a16="http://schemas.microsoft.com/office/drawing/2014/main" id="{764D74F0-36E9-405C-B9EA-B850C1197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="" xmlns:a16="http://schemas.microsoft.com/office/drawing/2014/main" id="{7223A46D-E059-4A59-AF0A-9C4B10C8A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2D0E-7C06-4369-A64B-B1C645D3777B}" type="datetime1">
              <a:rPr lang="tr-TR" smtClean="0"/>
              <a:t>29.07.2019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="" xmlns:a16="http://schemas.microsoft.com/office/drawing/2014/main" id="{A8D9BB38-EA8A-458D-83A8-920BDD57B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="" xmlns:a16="http://schemas.microsoft.com/office/drawing/2014/main" id="{ECBC482B-D416-43AB-9365-2636E367F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46877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CCA45DC1-B718-471F-835F-36B2543E3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="" xmlns:a16="http://schemas.microsoft.com/office/drawing/2014/main" id="{14AD15FB-DBA3-46F3-B775-E800D7D62C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="" xmlns:a16="http://schemas.microsoft.com/office/drawing/2014/main" id="{B9946EDA-CEAA-49FD-98D7-AC6F37D15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39B60-6FE4-49AF-A697-C1DEBED6869F}" type="datetime1">
              <a:rPr lang="tr-TR" smtClean="0"/>
              <a:t>29.07.2019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="" xmlns:a16="http://schemas.microsoft.com/office/drawing/2014/main" id="{7FF31D0C-84F1-478F-B7EA-E569A8B16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="" xmlns:a16="http://schemas.microsoft.com/office/drawing/2014/main" id="{CFDA34D7-14BB-4ED0-B5E5-300AD8003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54817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="" xmlns:a16="http://schemas.microsoft.com/office/drawing/2014/main" id="{214F006E-55FF-46A8-B209-4D096B6C62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="" xmlns:a16="http://schemas.microsoft.com/office/drawing/2014/main" id="{39A3B4DA-F2E5-4D02-BC6B-E60B0C012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="" xmlns:a16="http://schemas.microsoft.com/office/drawing/2014/main" id="{5B181E0B-C937-4163-868A-0B1D7F9F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E1C4-C700-4EED-AD52-9456C8AFFAD1}" type="datetime1">
              <a:rPr lang="tr-TR" smtClean="0"/>
              <a:t>29.07.2019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="" xmlns:a16="http://schemas.microsoft.com/office/drawing/2014/main" id="{B90F834F-362F-4252-AE58-AE4A351E8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="" xmlns:a16="http://schemas.microsoft.com/office/drawing/2014/main" id="{86590BB4-0CB2-4854-B308-1CAB70652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58654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EC5FB3ED-C452-4299-84D0-0F41B3F85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="" xmlns:a16="http://schemas.microsoft.com/office/drawing/2014/main" id="{5D44E578-94A9-41A6-84A6-ED47DCDF4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="" xmlns:a16="http://schemas.microsoft.com/office/drawing/2014/main" id="{D2960A85-B8F8-41CD-A0DC-E43B8721A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804F-8B2F-4666-9380-3BE7AF94B79A}" type="datetime1">
              <a:rPr lang="tr-TR" smtClean="0"/>
              <a:t>29.07.2019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="" xmlns:a16="http://schemas.microsoft.com/office/drawing/2014/main" id="{709CEC99-7206-4D12-BFED-C8FD25B6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="" xmlns:a16="http://schemas.microsoft.com/office/drawing/2014/main" id="{64473481-69EE-4CD1-84D4-7A64B1066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37285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E8449684-4FB7-441A-9C10-951DD4FF0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="" xmlns:a16="http://schemas.microsoft.com/office/drawing/2014/main" id="{B346D561-A737-494F-81A8-FC6B2108E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="" xmlns:a16="http://schemas.microsoft.com/office/drawing/2014/main" id="{FCAB9CC6-5995-4779-AD2D-1AFD2C82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4F8AA-3E8C-41F3-894B-F3FB160F84AC}" type="datetime1">
              <a:rPr lang="tr-TR" smtClean="0"/>
              <a:t>29.07.2019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="" xmlns:a16="http://schemas.microsoft.com/office/drawing/2014/main" id="{961364BF-A2A0-45C3-8F2D-1726031BF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="" xmlns:a16="http://schemas.microsoft.com/office/drawing/2014/main" id="{B8A90E24-05F3-4167-B5F1-8A3409407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11346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6208AB5E-36E0-4717-A88F-785A9225A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="" xmlns:a16="http://schemas.microsoft.com/office/drawing/2014/main" id="{69985199-07D4-4EAD-90E5-59889FD482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="" xmlns:a16="http://schemas.microsoft.com/office/drawing/2014/main" id="{5B8353E6-E512-438D-B231-C3932C87A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="" xmlns:a16="http://schemas.microsoft.com/office/drawing/2014/main" id="{784C0D8B-5A01-40CA-BF0C-A9AC637E3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DBD42-D573-4356-9052-0D7AF8C40611}" type="datetime1">
              <a:rPr lang="tr-TR" smtClean="0"/>
              <a:t>29.07.2019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="" xmlns:a16="http://schemas.microsoft.com/office/drawing/2014/main" id="{499469E1-A55F-4112-98EA-1B4374DC2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="" xmlns:a16="http://schemas.microsoft.com/office/drawing/2014/main" id="{929DD5C1-BA13-4A52-AB17-B5239D761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55850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DDB3FD2E-352D-4B93-846D-DFCEC2BA1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="" xmlns:a16="http://schemas.microsoft.com/office/drawing/2014/main" id="{5A773CE4-3A1D-4829-BF86-A9546B615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="" xmlns:a16="http://schemas.microsoft.com/office/drawing/2014/main" id="{D83AF5B7-C15C-4AA5-B82A-994C33D25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="" xmlns:a16="http://schemas.microsoft.com/office/drawing/2014/main" id="{3F048476-17BB-4772-A142-3BE23DC768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="" xmlns:a16="http://schemas.microsoft.com/office/drawing/2014/main" id="{B70C124B-CC44-4C81-B4C3-3E4B8C3D2D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="" xmlns:a16="http://schemas.microsoft.com/office/drawing/2014/main" id="{C1E940BD-C3DC-4750-881E-B8B7DBA7C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28FBA-6308-47D6-A958-8B17834AA9D5}" type="datetime1">
              <a:rPr lang="tr-TR" smtClean="0"/>
              <a:t>29.07.2019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="" xmlns:a16="http://schemas.microsoft.com/office/drawing/2014/main" id="{41DA1F63-96C2-4DDA-8B0B-04B0CD2FB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="" xmlns:a16="http://schemas.microsoft.com/office/drawing/2014/main" id="{81E633F0-7CF3-4A6E-B4EB-859A184B8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43383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9FD00648-0DE6-463B-9564-472316273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="" xmlns:a16="http://schemas.microsoft.com/office/drawing/2014/main" id="{D29CB6CC-F569-4893-B59A-CFC9D4B1C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2020-261C-4F7C-A6F7-E78D8717F361}" type="datetime1">
              <a:rPr lang="tr-TR" smtClean="0"/>
              <a:t>29.07.2019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="" xmlns:a16="http://schemas.microsoft.com/office/drawing/2014/main" id="{23E94EFB-D0DC-439A-AE21-E9246A59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="" xmlns:a16="http://schemas.microsoft.com/office/drawing/2014/main" id="{32336A80-1040-4A53-94C0-257BE2831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80208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="" xmlns:a16="http://schemas.microsoft.com/office/drawing/2014/main" id="{B98D7E22-9CA1-4665-A68E-77855D769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AE141-E0CD-4E5C-B3FF-48501890BFC6}" type="datetime1">
              <a:rPr lang="tr-TR" smtClean="0"/>
              <a:t>29.07.2019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="" xmlns:a16="http://schemas.microsoft.com/office/drawing/2014/main" id="{10E89C68-14BE-4B18-AEB7-0D4E49BED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="" xmlns:a16="http://schemas.microsoft.com/office/drawing/2014/main" id="{DC548D11-F710-43C1-8C66-F1E19B720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9960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A1D0DCB4-5D4C-4B7B-84BB-5C5FA5D21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="" xmlns:a16="http://schemas.microsoft.com/office/drawing/2014/main" id="{09400EB3-5F64-4856-A6D5-0532B3D2B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="" xmlns:a16="http://schemas.microsoft.com/office/drawing/2014/main" id="{885807F0-FAAF-4E68-82F3-7B10BC8C0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="" xmlns:a16="http://schemas.microsoft.com/office/drawing/2014/main" id="{105AE988-6CB1-415D-8B1A-C8C1F4967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108B3-540F-4A83-9654-ED3D126CD7E4}" type="datetime1">
              <a:rPr lang="tr-TR" smtClean="0"/>
              <a:t>29.07.2019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="" xmlns:a16="http://schemas.microsoft.com/office/drawing/2014/main" id="{9C2D9B98-190A-41A9-9A10-0B38E57BE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="" xmlns:a16="http://schemas.microsoft.com/office/drawing/2014/main" id="{7955938D-7D14-4533-8613-3F35E7C66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686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F0104358-AE08-4903-8885-70B457AE4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="" xmlns:a16="http://schemas.microsoft.com/office/drawing/2014/main" id="{ECBC2557-C451-460D-91F1-1CCA5D91B9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="" xmlns:a16="http://schemas.microsoft.com/office/drawing/2014/main" id="{1455A002-F0D6-41F5-B7A6-63C045AA2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="" xmlns:a16="http://schemas.microsoft.com/office/drawing/2014/main" id="{5149151C-6C6F-4EE6-A79F-0C682E3B1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DA553-5E32-4C6A-B7FF-5DCB4C4CB57C}" type="datetime1">
              <a:rPr lang="tr-TR" smtClean="0"/>
              <a:t>29.07.2019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="" xmlns:a16="http://schemas.microsoft.com/office/drawing/2014/main" id="{EC361E4A-8259-4F92-8524-DCDEB945C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="" xmlns:a16="http://schemas.microsoft.com/office/drawing/2014/main" id="{10F93490-AC56-48D4-B5F2-66EA6E9CC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65613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="" xmlns:a16="http://schemas.microsoft.com/office/drawing/2014/main" id="{90361F1A-2224-4A05-956D-BEE6B6E15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="" xmlns:a16="http://schemas.microsoft.com/office/drawing/2014/main" id="{FE18D560-BCC5-4C86-86F2-7E45026B5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="" xmlns:a16="http://schemas.microsoft.com/office/drawing/2014/main" id="{98E54BEA-47C4-4E8B-AF74-144C8279BF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7BECF2-36FE-4428-9EB7-DB7B6621AB0A}" type="datetime1">
              <a:rPr lang="tr-TR" smtClean="0"/>
              <a:t>29.07.2019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="" xmlns:a16="http://schemas.microsoft.com/office/drawing/2014/main" id="{62947041-B03A-4AF9-AFC9-A5F01A2999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="" xmlns:a16="http://schemas.microsoft.com/office/drawing/2014/main" id="{1AEFA349-C7A2-43A7-8FFA-8139F84A25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140E4-A09D-46DA-83AB-4AB55034AC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75514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conoroneill.net/2013/06/05/connecting-an-arduino-to-raspberry-pi-for-the-best-of-both-worlds/" TargetMode="External"/><Relationship Id="rId3" Type="http://schemas.openxmlformats.org/officeDocument/2006/relationships/hyperlink" Target="http://www.debian.org.tr/Source.list#sources.list_dosyas.C4.B1n.C4.B1_d.C3.BC" TargetMode="External"/><Relationship Id="rId7" Type="http://schemas.openxmlformats.org/officeDocument/2006/relationships/hyperlink" Target="https://maker.pro/raspberry-pi/tutorial/how-to-connect-and-interface-raspberry-pi-with-arduino" TargetMode="External"/><Relationship Id="rId12" Type="http://schemas.openxmlformats.org/officeDocument/2006/relationships/hyperlink" Target="http://fab.cba.mit.edu/classes/863.14/people/richard_li/assign12.html" TargetMode="External"/><Relationship Id="rId2" Type="http://schemas.openxmlformats.org/officeDocument/2006/relationships/hyperlink" Target="https://www.thepoorengineer.com/en/arduino-python-plo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vascop/Python-Arduino-Proto-API-v2" TargetMode="External"/><Relationship Id="rId11" Type="http://schemas.openxmlformats.org/officeDocument/2006/relationships/hyperlink" Target="https://makersportal.com/blog/2018/2/25/python-datalogger-reading-the-serial-output-from-arduino-to-analyze-data-using-pyserial" TargetMode="External"/><Relationship Id="rId5" Type="http://schemas.openxmlformats.org/officeDocument/2006/relationships/hyperlink" Target="https://www.makeuseof.com/tag/program-control-arduino-python/" TargetMode="External"/><Relationship Id="rId10" Type="http://schemas.openxmlformats.org/officeDocument/2006/relationships/hyperlink" Target="https://www.raspberrypi.org/forums/viewtopic.php?t=194084" TargetMode="External"/><Relationship Id="rId4" Type="http://schemas.openxmlformats.org/officeDocument/2006/relationships/hyperlink" Target="http://embeddedlaboratory.blogspot.com/2016/06/serial-communication-using-python.html" TargetMode="External"/><Relationship Id="rId9" Type="http://schemas.openxmlformats.org/officeDocument/2006/relationships/hyperlink" Target="http://mehmettopuz.net/python/arayuz-uzerinden-python-ile-arduino-haberlestirme/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maker.org/product-bananapro-download-16.html" TargetMode="External"/><Relationship Id="rId2" Type="http://schemas.openxmlformats.org/officeDocument/2006/relationships/hyperlink" Target="https://www.sdcard.org/downloads/formatter_4/eula_window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ourceforge.net/projects/win32diskimage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şıkoğlu\Desktop\wp2848525.jpg"/>
          <p:cNvPicPr>
            <a:picLocks noChangeAspect="1" noChangeArrowheads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57597045-5051-48CF-AD48-CF2950697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458" y="1094508"/>
            <a:ext cx="9144000" cy="2334491"/>
          </a:xfrm>
        </p:spPr>
        <p:txBody>
          <a:bodyPr>
            <a:normAutofit/>
          </a:bodyPr>
          <a:lstStyle/>
          <a:p>
            <a:r>
              <a:rPr lang="tr-TR" sz="4400" b="1" dirty="0">
                <a:solidFill>
                  <a:srgbClr val="002060"/>
                </a:solidFill>
                <a:latin typeface="Dutch801 Rm BT" panose="02020603060505020304" pitchFamily="18" charset="0"/>
              </a:rPr>
              <a:t>ARDUINO VE BANANA PRO’NUN  SERİ HABERLEŞTİRİLMESİ VE PYTHON’DA ARAYÜZ ÇALIŞMASI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="" xmlns:a16="http://schemas.microsoft.com/office/drawing/2014/main" id="{B8083EB0-8D1F-4771-B2B9-03FB4A83CA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 dirty="0" smtClean="0">
              <a:latin typeface="Dutch801 Rm BT" panose="02020603060505020304" pitchFamily="18" charset="0"/>
            </a:endParaRPr>
          </a:p>
          <a:p>
            <a:endParaRPr lang="tr-TR" b="1" dirty="0" smtClean="0">
              <a:solidFill>
                <a:srgbClr val="002060"/>
              </a:solidFill>
              <a:latin typeface="Dutch801 Rm BT" panose="02020603060505020304" pitchFamily="18" charset="0"/>
            </a:endParaRPr>
          </a:p>
          <a:p>
            <a:r>
              <a:rPr lang="tr-TR" sz="2800" b="1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Hazırlayan</a:t>
            </a:r>
            <a:r>
              <a:rPr lang="tr-TR" sz="2800" b="1" dirty="0">
                <a:solidFill>
                  <a:srgbClr val="002060"/>
                </a:solidFill>
                <a:latin typeface="Dutch801 Rm BT" panose="02020603060505020304" pitchFamily="18" charset="0"/>
              </a:rPr>
              <a:t>: Şeyma BEŞİR</a:t>
            </a:r>
          </a:p>
        </p:txBody>
      </p:sp>
    </p:spTree>
    <p:extLst>
      <p:ext uri="{BB962C8B-B14F-4D97-AF65-F5344CB8AC3E}">
        <p14:creationId xmlns:p14="http://schemas.microsoft.com/office/powerpoint/2010/main" val="429469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8200" y="346838"/>
            <a:ext cx="10515600" cy="774358"/>
          </a:xfrm>
        </p:spPr>
        <p:txBody>
          <a:bodyPr/>
          <a:lstStyle/>
          <a:p>
            <a:pPr algn="ctr"/>
            <a:r>
              <a:rPr lang="tr-TR" b="1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İlk </a:t>
            </a:r>
            <a:r>
              <a:rPr lang="tr-TR" b="1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Python</a:t>
            </a:r>
            <a:r>
              <a:rPr lang="tr-TR" b="1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</a:t>
            </a:r>
            <a:r>
              <a:rPr lang="tr-TR" b="1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Arayüz</a:t>
            </a:r>
            <a:r>
              <a:rPr lang="tr-TR" b="1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Çalışması</a:t>
            </a:r>
            <a:endParaRPr lang="en-US" b="1" dirty="0">
              <a:solidFill>
                <a:srgbClr val="002060"/>
              </a:solidFill>
              <a:latin typeface="Dutch801 Rm BT" panose="02020603060505020304" pitchFamily="18" charset="0"/>
            </a:endParaRP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10</a:t>
            </a:fld>
            <a:endParaRPr lang="tr-TR" dirty="0">
              <a:solidFill>
                <a:srgbClr val="002060"/>
              </a:solidFill>
            </a:endParaRPr>
          </a:p>
        </p:txBody>
      </p:sp>
      <p:pic>
        <p:nvPicPr>
          <p:cNvPr id="6" name="Picture 3" descr="C:\Users\Aşıkoğlu\Desktop\resimler\denemearayüzü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830" y="1111348"/>
            <a:ext cx="11366694" cy="537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538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şıkoğlu\Desktop\resimler\Arayüz1.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11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43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12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71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AA6E1F8E-5C9A-4374-B83E-78CC28BE0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" y="1255077"/>
            <a:ext cx="6284976" cy="1408811"/>
          </a:xfrm>
        </p:spPr>
        <p:txBody>
          <a:bodyPr>
            <a:noAutofit/>
          </a:bodyPr>
          <a:lstStyle/>
          <a:p>
            <a:pPr algn="ctr"/>
            <a:r>
              <a:rPr lang="tr-TR" sz="2800" b="1" dirty="0" err="1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</a:rPr>
              <a:t>Arduino</a:t>
            </a:r>
            <a:r>
              <a:rPr lang="tr-TR" sz="2800" b="1" dirty="0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</a:rPr>
              <a:t> ve </a:t>
            </a:r>
            <a:r>
              <a:rPr lang="tr-TR" sz="2800" b="1" dirty="0" err="1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</a:rPr>
              <a:t>BananaPro’nun</a:t>
            </a:r>
            <a:r>
              <a:rPr lang="tr-TR" sz="2800" b="1" dirty="0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</a:rPr>
              <a:t> Seri Haberleştirilmesi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="" xmlns:a16="http://schemas.microsoft.com/office/drawing/2014/main" id="{E8B40C50-E054-44EE-8860-B3801FEC9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168" y="2133827"/>
            <a:ext cx="3898392" cy="4088856"/>
          </a:xfrm>
        </p:spPr>
        <p:txBody>
          <a:bodyPr>
            <a:normAutofit/>
          </a:bodyPr>
          <a:lstStyle/>
          <a:p>
            <a:endParaRPr lang="tr-TR" dirty="0" smtClean="0">
              <a:solidFill>
                <a:srgbClr val="002060"/>
              </a:solidFill>
              <a:latin typeface="Dutch801 Rm BT" panose="02020603060505020304" pitchFamily="18" charset="0"/>
            </a:endParaRPr>
          </a:p>
          <a:p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USB Bağlantı</a:t>
            </a:r>
          </a:p>
          <a:p>
            <a:r>
              <a:rPr lang="tr-TR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Pyserial</a:t>
            </a:r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Modülü</a:t>
            </a:r>
          </a:p>
          <a:p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Baud Rate</a:t>
            </a:r>
          </a:p>
          <a:p>
            <a:pPr marL="0" indent="0">
              <a:buNone/>
            </a:pPr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>
          <a:xfrm>
            <a:off x="8976360" y="6402070"/>
            <a:ext cx="2743200" cy="365125"/>
          </a:xfrm>
        </p:spPr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13</a:t>
            </a:fld>
            <a:endParaRPr lang="tr-TR" dirty="0">
              <a:solidFill>
                <a:srgbClr val="002060"/>
              </a:solidFill>
            </a:endParaRP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>
          <a:xfrm>
            <a:off x="4404360" y="6402070"/>
            <a:ext cx="4114800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5" name="Metin kutusu 4"/>
          <p:cNvSpPr txBox="1"/>
          <p:nvPr/>
        </p:nvSpPr>
        <p:spPr>
          <a:xfrm>
            <a:off x="7682484" y="1546143"/>
            <a:ext cx="1292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b="1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GUI</a:t>
            </a:r>
            <a:endParaRPr lang="tr-TR" sz="3600" b="1" dirty="0">
              <a:solidFill>
                <a:srgbClr val="002060"/>
              </a:solidFill>
              <a:latin typeface="Dutch801 Rm BT" panose="02020603060505020304" pitchFamily="18" charset="0"/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7370064" y="2505456"/>
            <a:ext cx="32095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800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Matplotlib</a:t>
            </a:r>
            <a:r>
              <a:rPr lang="tr-TR" sz="28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Modülü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800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Pandas</a:t>
            </a:r>
            <a:r>
              <a:rPr lang="tr-TR" sz="28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Modülü</a:t>
            </a:r>
            <a:endParaRPr lang="tr-TR" sz="2800" dirty="0">
              <a:solidFill>
                <a:srgbClr val="002060"/>
              </a:solidFill>
              <a:latin typeface="Dutch801 Rm BT" panose="02020603060505020304" pitchFamily="18" charset="0"/>
            </a:endParaRPr>
          </a:p>
        </p:txBody>
      </p:sp>
      <p:sp>
        <p:nvSpPr>
          <p:cNvPr id="9" name="Metin kutusu 8"/>
          <p:cNvSpPr txBox="1"/>
          <p:nvPr/>
        </p:nvSpPr>
        <p:spPr>
          <a:xfrm>
            <a:off x="4325112" y="4605815"/>
            <a:ext cx="2779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b="1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Hesaplamalar</a:t>
            </a:r>
            <a:endParaRPr lang="tr-TR" sz="3200" b="1" dirty="0">
              <a:solidFill>
                <a:srgbClr val="002060"/>
              </a:solidFill>
              <a:latin typeface="Dutch801 Rm BT" panose="02020603060505020304" pitchFamily="18" charset="0"/>
            </a:endParaRPr>
          </a:p>
        </p:txBody>
      </p:sp>
      <p:sp>
        <p:nvSpPr>
          <p:cNvPr id="10" name="Metin kutusu 9"/>
          <p:cNvSpPr txBox="1"/>
          <p:nvPr/>
        </p:nvSpPr>
        <p:spPr>
          <a:xfrm>
            <a:off x="2692908" y="307884"/>
            <a:ext cx="62819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b="1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KOD  OLUŞTURULMASI</a:t>
            </a:r>
            <a:endParaRPr lang="tr-TR" sz="3600" b="1" dirty="0">
              <a:solidFill>
                <a:srgbClr val="002060"/>
              </a:solidFill>
              <a:latin typeface="Dutch801 Rm BT" panose="0202060306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6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14</a:t>
            </a:fld>
            <a:endParaRPr lang="tr-TR" dirty="0">
              <a:solidFill>
                <a:srgbClr val="002060"/>
              </a:solidFill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26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3" name="Picture 7" descr="C:\Users\Aşıkoğlu\Desktop\resimler\aurdicode1.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127" y="0"/>
            <a:ext cx="414251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C:\Users\Aşıkoğlu\Desktop\resimler\aurdicode1.1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893127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C:\Users\Aşıkoğlu\Desktop\resimler\ARDUCODESONBÖLÜM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637" y="0"/>
            <a:ext cx="4156363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>
          <a:xfrm>
            <a:off x="8596745" y="6492874"/>
            <a:ext cx="2743200" cy="365125"/>
          </a:xfrm>
        </p:spPr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15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81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şıkoğlu\Desktop\resimler\arayüzcode1.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16</a:t>
            </a:fld>
            <a:endParaRPr lang="tr-TR" dirty="0">
              <a:solidFill>
                <a:srgbClr val="002060"/>
              </a:solidFill>
            </a:endParaRPr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5640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C:\Users\Aşıkoğlu\Desktop\resimler\arayüzcode1.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00" y="165100"/>
            <a:ext cx="10488613" cy="6526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Aşıkoğlu\Desktop\resimler\arayüzcode1.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17</a:t>
            </a:fld>
            <a:endParaRPr lang="tr-TR" dirty="0">
              <a:solidFill>
                <a:srgbClr val="002060"/>
              </a:solidFill>
            </a:endParaRP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286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Aşıkoğlu\Desktop\resimler\arayüzcode1.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18</a:t>
            </a:fld>
            <a:endParaRPr lang="tr-TR" dirty="0">
              <a:solidFill>
                <a:srgbClr val="002060"/>
              </a:solidFill>
            </a:endParaRPr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2607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b="1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KAYNAKLAR</a:t>
            </a:r>
            <a:endParaRPr lang="en-US" b="1" dirty="0">
              <a:solidFill>
                <a:srgbClr val="002060"/>
              </a:solidFill>
              <a:latin typeface="Dutch801 Rm BT" panose="02020603060505020304" pitchFamily="18" charset="0"/>
            </a:endParaRP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1392702"/>
            <a:ext cx="10515600" cy="4784261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www.thepoorengineer.com/en/arduino-python-plot</a:t>
            </a:r>
            <a:endParaRPr lang="tr-TR" dirty="0" smtClean="0"/>
          </a:p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www.debian.org.tr/Source.list#sources.list_dosyas.C4.B1n.C4.B1_d.C3.BC</a:t>
            </a:r>
            <a:endParaRPr lang="tr-TR" dirty="0" smtClean="0"/>
          </a:p>
          <a:p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embeddedlaboratory.blogspot.com/2016/06/serial-communication-using-python.html</a:t>
            </a:r>
            <a:endParaRPr lang="tr-TR" dirty="0" smtClean="0"/>
          </a:p>
          <a:p>
            <a:r>
              <a:rPr lang="en-US" dirty="0">
                <a:hlinkClick r:id="rId5"/>
              </a:rPr>
              <a:t>https://www.makeuseof.com/tag/program-control-arduino-python</a:t>
            </a:r>
            <a:r>
              <a:rPr lang="en-US" dirty="0" smtClean="0">
                <a:hlinkClick r:id="rId5"/>
              </a:rPr>
              <a:t>/</a:t>
            </a:r>
            <a:endParaRPr lang="tr-TR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github.com/vascop/Python-Arduino-Proto-API-v2</a:t>
            </a:r>
            <a:endParaRPr lang="tr-TR" dirty="0" smtClean="0"/>
          </a:p>
          <a:p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maker.pro/raspberry-pi/tutorial/how-to-connect-and-interface-raspberry-pi-with-arduino</a:t>
            </a:r>
            <a:endParaRPr lang="en-US" dirty="0"/>
          </a:p>
          <a:p>
            <a:r>
              <a:rPr lang="en-US" dirty="0">
                <a:hlinkClick r:id="rId8"/>
              </a:rPr>
              <a:t>https://conoroneill.net/2013/06/05/connecting-an-arduino-to-raspberry-pi-for-the-best-of-both-worlds</a:t>
            </a:r>
            <a:r>
              <a:rPr lang="en-US" dirty="0" smtClean="0">
                <a:hlinkClick r:id="rId8"/>
              </a:rPr>
              <a:t>/</a:t>
            </a:r>
            <a:endParaRPr lang="tr-TR" dirty="0" smtClean="0"/>
          </a:p>
          <a:p>
            <a:r>
              <a:rPr lang="tr-TR" dirty="0">
                <a:hlinkClick r:id="rId9"/>
              </a:rPr>
              <a:t>http://mehmettopuz.net/python/arayuz-uzerinden-python-ile-arduino-haberlestirme/.</a:t>
            </a:r>
            <a:r>
              <a:rPr lang="tr-TR" dirty="0" smtClean="0">
                <a:hlinkClick r:id="rId9"/>
              </a:rPr>
              <a:t>html</a:t>
            </a:r>
            <a:endParaRPr lang="tr-TR" dirty="0" smtClean="0"/>
          </a:p>
          <a:p>
            <a:r>
              <a:rPr lang="tr-TR" dirty="0">
                <a:hlinkClick r:id="rId10"/>
              </a:rPr>
              <a:t>https://</a:t>
            </a:r>
            <a:r>
              <a:rPr lang="tr-TR" dirty="0" smtClean="0">
                <a:hlinkClick r:id="rId10"/>
              </a:rPr>
              <a:t>www.raspberrypi.org/forums/viewtopic.php?t=194084</a:t>
            </a:r>
            <a:endParaRPr lang="tr-TR" dirty="0" smtClean="0"/>
          </a:p>
          <a:p>
            <a:r>
              <a:rPr lang="tr-TR" dirty="0">
                <a:hlinkClick r:id="rId11"/>
              </a:rPr>
              <a:t>https://</a:t>
            </a:r>
            <a:r>
              <a:rPr lang="tr-TR" dirty="0" smtClean="0">
                <a:hlinkClick r:id="rId11"/>
              </a:rPr>
              <a:t>makersportal.com/blog/2018/2/25/python-datalogger-reading-the-serial-output-from-arduino-to-analyze-data-using-pyserial</a:t>
            </a:r>
            <a:endParaRPr lang="tr-TR" dirty="0"/>
          </a:p>
          <a:p>
            <a:r>
              <a:rPr lang="tr-TR" dirty="0">
                <a:hlinkClick r:id="rId12"/>
              </a:rPr>
              <a:t>http://</a:t>
            </a:r>
            <a:r>
              <a:rPr lang="tr-TR" dirty="0" smtClean="0">
                <a:hlinkClick r:id="rId12"/>
              </a:rPr>
              <a:t>fab.cba.mit.edu/classes/863.14/people/richard_li/assign12.html</a:t>
            </a:r>
            <a:endParaRPr lang="tr-TR" dirty="0" smtClean="0"/>
          </a:p>
          <a:p>
            <a:endParaRPr lang="tr-TR" dirty="0" smtClean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 smtClean="0"/>
          </a:p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19</a:t>
            </a:fld>
            <a:endParaRPr lang="tr-TR" dirty="0">
              <a:solidFill>
                <a:srgbClr val="002060"/>
              </a:solidFill>
            </a:endParaRP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190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şıkoğlu\Desktop\c19abbb3cb.jpg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16BD0899-94A7-4781-A65C-D17279986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800" b="1" dirty="0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</a:rPr>
              <a:t>SUNUM PLANI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="" xmlns:a16="http://schemas.microsoft.com/office/drawing/2014/main" id="{7A6D7833-E1AF-4055-B301-B1071B7BA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sz="32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Projenin Amacı</a:t>
            </a:r>
          </a:p>
          <a:p>
            <a:r>
              <a:rPr lang="tr-TR" sz="32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Çalışma Blok Diyagramı</a:t>
            </a:r>
            <a:endParaRPr lang="tr-TR" sz="3200" dirty="0">
              <a:solidFill>
                <a:srgbClr val="002060"/>
              </a:solidFill>
              <a:latin typeface="Dutch801 Rm BT" panose="02020603060505020304" pitchFamily="18" charset="0"/>
            </a:endParaRPr>
          </a:p>
          <a:p>
            <a:r>
              <a:rPr lang="tr-TR" sz="3200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BananaPro</a:t>
            </a:r>
            <a:r>
              <a:rPr lang="tr-TR" sz="32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</a:t>
            </a:r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ve </a:t>
            </a:r>
            <a:r>
              <a:rPr lang="tr-TR" sz="3200" dirty="0" err="1">
                <a:solidFill>
                  <a:srgbClr val="002060"/>
                </a:solidFill>
                <a:latin typeface="Dutch801 Rm BT" panose="02020603060505020304" pitchFamily="18" charset="0"/>
              </a:rPr>
              <a:t>Arduino</a:t>
            </a:r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 </a:t>
            </a:r>
            <a:r>
              <a:rPr lang="tr-TR" sz="3200" dirty="0" err="1">
                <a:solidFill>
                  <a:srgbClr val="002060"/>
                </a:solidFill>
                <a:latin typeface="Dutch801 Rm BT" panose="02020603060505020304" pitchFamily="18" charset="0"/>
              </a:rPr>
              <a:t>Uno</a:t>
            </a:r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 </a:t>
            </a:r>
          </a:p>
          <a:p>
            <a:r>
              <a:rPr lang="tr-TR" sz="32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Kurulum </a:t>
            </a:r>
            <a:endParaRPr lang="tr-TR" sz="3200" dirty="0">
              <a:solidFill>
                <a:srgbClr val="002060"/>
              </a:solidFill>
              <a:latin typeface="Dutch801 Rm BT" panose="02020603060505020304" pitchFamily="18" charset="0"/>
            </a:endParaRPr>
          </a:p>
          <a:p>
            <a:r>
              <a:rPr lang="tr-TR" sz="32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Kod Oluşturulması</a:t>
            </a:r>
            <a:endParaRPr lang="tr-TR" sz="3200" dirty="0">
              <a:solidFill>
                <a:srgbClr val="002060"/>
              </a:solidFill>
              <a:latin typeface="Dutch801 Rm BT" panose="02020603060505020304" pitchFamily="18" charset="0"/>
            </a:endParaRPr>
          </a:p>
          <a:p>
            <a:r>
              <a:rPr lang="tr-TR" sz="3200" dirty="0" err="1">
                <a:solidFill>
                  <a:srgbClr val="002060"/>
                </a:solidFill>
                <a:latin typeface="Dutch801 Rm BT" panose="02020603060505020304" pitchFamily="18" charset="0"/>
              </a:rPr>
              <a:t>Arduino</a:t>
            </a:r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 ve </a:t>
            </a:r>
            <a:r>
              <a:rPr lang="tr-TR" sz="3200" dirty="0" err="1">
                <a:solidFill>
                  <a:srgbClr val="002060"/>
                </a:solidFill>
                <a:latin typeface="Dutch801 Rm BT" panose="02020603060505020304" pitchFamily="18" charset="0"/>
              </a:rPr>
              <a:t>Python</a:t>
            </a:r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 Kodları</a:t>
            </a:r>
          </a:p>
          <a:p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GUI </a:t>
            </a:r>
            <a:r>
              <a:rPr lang="tr-TR" sz="32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Görüntüsü</a:t>
            </a:r>
            <a:endParaRPr lang="tr-TR" sz="3200" dirty="0">
              <a:solidFill>
                <a:srgbClr val="002060"/>
              </a:solidFill>
              <a:latin typeface="Dutch801 Rm BT" panose="02020603060505020304" pitchFamily="18" charset="0"/>
            </a:endParaRPr>
          </a:p>
          <a:p>
            <a:pPr marL="0" indent="0">
              <a:buNone/>
            </a:pPr>
            <a:endParaRPr lang="tr-TR" sz="3200" dirty="0">
              <a:solidFill>
                <a:srgbClr val="002060"/>
              </a:solidFill>
              <a:latin typeface="Dutch801 Rm BT" panose="02020603060505020304" pitchFamily="18" charset="0"/>
            </a:endParaRPr>
          </a:p>
          <a:p>
            <a:endParaRPr lang="tr-TR" sz="3200" dirty="0">
              <a:latin typeface="Dutch801 Rm BT" panose="02020603060505020304" pitchFamily="18" charset="0"/>
            </a:endParaRPr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2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14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11592" y="264409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5400" b="1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TEŞEKKÜRLER</a:t>
            </a:r>
            <a:endParaRPr lang="en-US" sz="5400" b="1" dirty="0">
              <a:solidFill>
                <a:srgbClr val="002060"/>
              </a:solidFill>
              <a:latin typeface="Dutch801 Rm BT" panose="02020603060505020304" pitchFamily="18" charset="0"/>
            </a:endParaRPr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/>
              <a:t>20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9899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800" b="1" dirty="0">
                <a:solidFill>
                  <a:srgbClr val="002060"/>
                </a:solidFill>
                <a:latin typeface="Dutch801 Rm BT" panose="02020603060505020304" pitchFamily="18" charset="0"/>
              </a:rPr>
              <a:t>PROJENİN AMACI:</a:t>
            </a:r>
            <a:endParaRPr lang="en-US" sz="4800" b="1" dirty="0">
              <a:solidFill>
                <a:srgbClr val="002060"/>
              </a:solidFill>
              <a:latin typeface="Dutch801 Rm BT" panose="02020603060505020304" pitchFamily="18" charset="0"/>
            </a:endParaRP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32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 </a:t>
            </a:r>
            <a:r>
              <a:rPr lang="tr-TR" sz="3200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Arduino’nun</a:t>
            </a:r>
            <a:r>
              <a:rPr lang="tr-TR" sz="3200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ADC-DAC  </a:t>
            </a:r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modül olarak kullanılmasıyla gerçek zamanlı veri alınıp </a:t>
            </a:r>
            <a:r>
              <a:rPr lang="tr-TR" sz="3200" dirty="0" err="1">
                <a:solidFill>
                  <a:srgbClr val="002060"/>
                </a:solidFill>
                <a:latin typeface="Dutch801 Rm BT" panose="02020603060505020304" pitchFamily="18" charset="0"/>
              </a:rPr>
              <a:t>BananaPro</a:t>
            </a:r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 üzerinde  </a:t>
            </a:r>
            <a:r>
              <a:rPr lang="tr-TR" sz="3200" dirty="0" err="1">
                <a:solidFill>
                  <a:srgbClr val="002060"/>
                </a:solidFill>
                <a:latin typeface="Dutch801 Rm BT" panose="02020603060505020304" pitchFamily="18" charset="0"/>
              </a:rPr>
              <a:t>Python</a:t>
            </a:r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 ile oluşturulmuş </a:t>
            </a:r>
            <a:r>
              <a:rPr lang="tr-TR" sz="3200" dirty="0" err="1">
                <a:solidFill>
                  <a:srgbClr val="002060"/>
                </a:solidFill>
                <a:latin typeface="Dutch801 Rm BT" panose="02020603060505020304" pitchFamily="18" charset="0"/>
              </a:rPr>
              <a:t>arayüzde</a:t>
            </a:r>
            <a:r>
              <a:rPr lang="tr-TR" sz="3200" dirty="0">
                <a:solidFill>
                  <a:srgbClr val="002060"/>
                </a:solidFill>
                <a:latin typeface="Dutch801 Rm BT" panose="02020603060505020304" pitchFamily="18" charset="0"/>
              </a:rPr>
              <a:t> gösterilmesi</a:t>
            </a:r>
          </a:p>
          <a:p>
            <a:endParaRPr lang="en-US" sz="3200" dirty="0">
              <a:latin typeface="Dutch801 Rm BT" panose="02020603060505020304" pitchFamily="18" charset="0"/>
            </a:endParaRP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3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42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4</a:t>
            </a:fld>
            <a:endParaRPr lang="tr-TR" dirty="0">
              <a:solidFill>
                <a:srgbClr val="002060"/>
              </a:solidFill>
            </a:endParaRPr>
          </a:p>
        </p:txBody>
      </p:sp>
      <p:sp>
        <p:nvSpPr>
          <p:cNvPr id="6" name="Yuvarlatılmış Dikdörtgen 5"/>
          <p:cNvSpPr/>
          <p:nvPr/>
        </p:nvSpPr>
        <p:spPr>
          <a:xfrm>
            <a:off x="3377184" y="804672"/>
            <a:ext cx="1633728" cy="987552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7" name="Yuvarlatılmış Dikdörtgen 6"/>
          <p:cNvSpPr/>
          <p:nvPr/>
        </p:nvSpPr>
        <p:spPr>
          <a:xfrm>
            <a:off x="3377184" y="3182747"/>
            <a:ext cx="1490472" cy="87782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8" name="Yuvarlatılmış Dikdörtgen 7"/>
          <p:cNvSpPr/>
          <p:nvPr/>
        </p:nvSpPr>
        <p:spPr>
          <a:xfrm>
            <a:off x="3377184" y="5259322"/>
            <a:ext cx="1525524" cy="950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9" name="Yuvarlatılmış Dikdörtgen 8"/>
          <p:cNvSpPr/>
          <p:nvPr/>
        </p:nvSpPr>
        <p:spPr>
          <a:xfrm>
            <a:off x="7178040" y="3260471"/>
            <a:ext cx="1307592" cy="8138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0" name="Yuvarlatılmış Dikdörtgen 9"/>
          <p:cNvSpPr/>
          <p:nvPr/>
        </p:nvSpPr>
        <p:spPr>
          <a:xfrm>
            <a:off x="7178040" y="5322886"/>
            <a:ext cx="1307592" cy="82296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3" name="Aşağı Ok 12"/>
          <p:cNvSpPr/>
          <p:nvPr/>
        </p:nvSpPr>
        <p:spPr>
          <a:xfrm>
            <a:off x="3739896" y="2130552"/>
            <a:ext cx="182880" cy="88696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4" name="Aşağı Ok 13"/>
          <p:cNvSpPr/>
          <p:nvPr/>
        </p:nvSpPr>
        <p:spPr>
          <a:xfrm>
            <a:off x="4285488" y="2130552"/>
            <a:ext cx="182880" cy="88696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6" name="Yukarı Aşağı Ok 15"/>
          <p:cNvSpPr/>
          <p:nvPr/>
        </p:nvSpPr>
        <p:spPr>
          <a:xfrm>
            <a:off x="4038600" y="4215384"/>
            <a:ext cx="158496" cy="1024128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Metin kutusu 16"/>
          <p:cNvSpPr txBox="1"/>
          <p:nvPr/>
        </p:nvSpPr>
        <p:spPr>
          <a:xfrm>
            <a:off x="3491484" y="1045416"/>
            <a:ext cx="1411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b="1" dirty="0" smtClean="0">
                <a:solidFill>
                  <a:schemeClr val="accent6">
                    <a:lumMod val="50000"/>
                  </a:schemeClr>
                </a:solidFill>
              </a:rPr>
              <a:t>MOBİL X-RAY                </a:t>
            </a:r>
          </a:p>
          <a:p>
            <a:r>
              <a:rPr lang="tr-TR" sz="1400" b="1" dirty="0" smtClean="0">
                <a:solidFill>
                  <a:schemeClr val="accent6">
                    <a:lumMod val="50000"/>
                  </a:schemeClr>
                </a:solidFill>
              </a:rPr>
              <a:t>CİHAZI   (SKB)</a:t>
            </a:r>
            <a:endParaRPr lang="tr-TR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Metin kutusu 17"/>
          <p:cNvSpPr txBox="1"/>
          <p:nvPr/>
        </p:nvSpPr>
        <p:spPr>
          <a:xfrm>
            <a:off x="3592068" y="3438553"/>
            <a:ext cx="1051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 smtClean="0">
                <a:solidFill>
                  <a:schemeClr val="accent6">
                    <a:lumMod val="50000"/>
                  </a:schemeClr>
                </a:solidFill>
              </a:rPr>
              <a:t>ARDUINO</a:t>
            </a:r>
            <a:endParaRPr lang="tr-TR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9" name="Metin kutusu 18"/>
          <p:cNvSpPr txBox="1"/>
          <p:nvPr/>
        </p:nvSpPr>
        <p:spPr>
          <a:xfrm>
            <a:off x="3429762" y="5394325"/>
            <a:ext cx="137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 smtClean="0">
                <a:solidFill>
                  <a:schemeClr val="accent6">
                    <a:lumMod val="50000"/>
                  </a:schemeClr>
                </a:solidFill>
              </a:rPr>
              <a:t>PYTHON-</a:t>
            </a:r>
          </a:p>
          <a:p>
            <a:r>
              <a:rPr lang="tr-TR" sz="1600" b="1" dirty="0" smtClean="0">
                <a:solidFill>
                  <a:schemeClr val="accent6">
                    <a:lumMod val="50000"/>
                  </a:schemeClr>
                </a:solidFill>
              </a:rPr>
              <a:t>BANANAPRO</a:t>
            </a:r>
            <a:endParaRPr lang="tr-TR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0" name="Metin kutusu 19"/>
          <p:cNvSpPr txBox="1"/>
          <p:nvPr/>
        </p:nvSpPr>
        <p:spPr>
          <a:xfrm>
            <a:off x="7470648" y="5549700"/>
            <a:ext cx="85648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tr-TR" b="1" dirty="0" smtClean="0">
                <a:solidFill>
                  <a:schemeClr val="accent6">
                    <a:lumMod val="50000"/>
                  </a:schemeClr>
                </a:solidFill>
              </a:rPr>
              <a:t>GUI</a:t>
            </a:r>
            <a:endParaRPr lang="tr-TR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Metin kutusu 20"/>
          <p:cNvSpPr txBox="1"/>
          <p:nvPr/>
        </p:nvSpPr>
        <p:spPr>
          <a:xfrm>
            <a:off x="7178040" y="3438553"/>
            <a:ext cx="10607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b="1" dirty="0" smtClean="0">
                <a:solidFill>
                  <a:schemeClr val="accent6">
                    <a:lumMod val="50000"/>
                  </a:schemeClr>
                </a:solidFill>
              </a:rPr>
              <a:t>MOTORLAR</a:t>
            </a:r>
            <a:endParaRPr lang="tr-TR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Sağ Ok 21"/>
          <p:cNvSpPr/>
          <p:nvPr/>
        </p:nvSpPr>
        <p:spPr>
          <a:xfrm>
            <a:off x="5303520" y="3607830"/>
            <a:ext cx="1252728" cy="1385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3" name="Sağ Ok 22"/>
          <p:cNvSpPr/>
          <p:nvPr/>
        </p:nvSpPr>
        <p:spPr>
          <a:xfrm>
            <a:off x="5504688" y="5686712"/>
            <a:ext cx="950976" cy="14716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5" name="Metin kutusu 24"/>
          <p:cNvSpPr txBox="1"/>
          <p:nvPr/>
        </p:nvSpPr>
        <p:spPr>
          <a:xfrm>
            <a:off x="4588764" y="2229429"/>
            <a:ext cx="1051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 err="1" smtClean="0">
                <a:solidFill>
                  <a:schemeClr val="tx2">
                    <a:lumMod val="75000"/>
                  </a:schemeClr>
                </a:solidFill>
              </a:rPr>
              <a:t>Loadcell</a:t>
            </a:r>
            <a:endParaRPr lang="tr-TR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Metin kutusu 25"/>
          <p:cNvSpPr txBox="1"/>
          <p:nvPr/>
        </p:nvSpPr>
        <p:spPr>
          <a:xfrm>
            <a:off x="2492502" y="2213257"/>
            <a:ext cx="1187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 err="1" smtClean="0">
                <a:solidFill>
                  <a:schemeClr val="tx2">
                    <a:lumMod val="75000"/>
                  </a:schemeClr>
                </a:solidFill>
              </a:rPr>
              <a:t>Deadman</a:t>
            </a:r>
            <a:endParaRPr lang="tr-TR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7" name="Metin kutusu 26"/>
          <p:cNvSpPr txBox="1"/>
          <p:nvPr/>
        </p:nvSpPr>
        <p:spPr>
          <a:xfrm>
            <a:off x="2456688" y="4466565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 smtClean="0">
                <a:solidFill>
                  <a:schemeClr val="tx2">
                    <a:lumMod val="75000"/>
                  </a:schemeClr>
                </a:solidFill>
              </a:rPr>
              <a:t>Analog Motor      Voltajları</a:t>
            </a:r>
            <a:endParaRPr lang="tr-TR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8" name="Metin kutusu 27"/>
          <p:cNvSpPr txBox="1"/>
          <p:nvPr/>
        </p:nvSpPr>
        <p:spPr>
          <a:xfrm>
            <a:off x="4396740" y="4466565"/>
            <a:ext cx="12283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 smtClean="0">
                <a:solidFill>
                  <a:schemeClr val="tx2">
                    <a:lumMod val="75000"/>
                  </a:schemeClr>
                </a:solidFill>
              </a:rPr>
              <a:t>Seri Haberleşme</a:t>
            </a:r>
            <a:endParaRPr lang="tr-TR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9" name="Metin kutusu 28"/>
          <p:cNvSpPr txBox="1"/>
          <p:nvPr/>
        </p:nvSpPr>
        <p:spPr>
          <a:xfrm>
            <a:off x="5349240" y="2983238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 smtClean="0">
                <a:solidFill>
                  <a:schemeClr val="tx2">
                    <a:lumMod val="75000"/>
                  </a:schemeClr>
                </a:solidFill>
              </a:rPr>
              <a:t>Analog Motor      Voltajları</a:t>
            </a:r>
            <a:endParaRPr lang="tr-TR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0" name="Metin kutusu 29"/>
          <p:cNvSpPr txBox="1"/>
          <p:nvPr/>
        </p:nvSpPr>
        <p:spPr>
          <a:xfrm>
            <a:off x="3739896" y="99781"/>
            <a:ext cx="6300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b="1" dirty="0" smtClean="0">
                <a:solidFill>
                  <a:srgbClr val="FF0000"/>
                </a:solidFill>
              </a:rPr>
              <a:t>Çalışma Blok Diyagramı</a:t>
            </a:r>
            <a:endParaRPr lang="tr-TR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548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800" b="1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BananaPro</a:t>
            </a:r>
            <a:endParaRPr lang="en-US" sz="4800" b="1" dirty="0">
              <a:solidFill>
                <a:srgbClr val="002060"/>
              </a:solidFill>
              <a:latin typeface="Dutch801 Rm BT" panose="02020603060505020304" pitchFamily="18" charset="0"/>
            </a:endParaRP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740664" y="2276856"/>
            <a:ext cx="10613136" cy="3900106"/>
          </a:xfrm>
        </p:spPr>
        <p:txBody>
          <a:bodyPr>
            <a:normAutofit/>
          </a:bodyPr>
          <a:lstStyle/>
          <a:p>
            <a:r>
              <a:rPr lang="tr-TR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Lemaker</a:t>
            </a:r>
            <a:endParaRPr lang="tr-TR" dirty="0" smtClean="0">
              <a:solidFill>
                <a:srgbClr val="002060"/>
              </a:solidFill>
              <a:latin typeface="Dutch801 Rm BT" panose="02020603060505020304" pitchFamily="18" charset="0"/>
            </a:endParaRPr>
          </a:p>
          <a:p>
            <a:r>
              <a:rPr lang="tr-TR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Single</a:t>
            </a:r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Board </a:t>
            </a:r>
            <a:r>
              <a:rPr lang="tr-TR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Computer</a:t>
            </a:r>
            <a:endParaRPr lang="tr-TR" dirty="0">
              <a:solidFill>
                <a:srgbClr val="002060"/>
              </a:solidFill>
              <a:latin typeface="Dutch801 Rm BT" panose="02020603060505020304" pitchFamily="18" charset="0"/>
            </a:endParaRPr>
          </a:p>
          <a:p>
            <a:r>
              <a:rPr lang="tr-TR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Android</a:t>
            </a:r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ve Linux İşletim Sistemi Desteği</a:t>
            </a:r>
          </a:p>
          <a:p>
            <a:pPr marL="0" indent="0">
              <a:buNone/>
            </a:pPr>
            <a:endParaRPr lang="tr-TR" dirty="0" smtClean="0"/>
          </a:p>
          <a:p>
            <a:endParaRPr lang="tr-TR" dirty="0" smtClean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5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3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="" xmlns:a16="http://schemas.microsoft.com/office/drawing/2014/main" id="{DC4B9CFC-86EE-46CD-9B67-76804C8CEC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6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29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şıkoğlu\Desktop\56c6dd201c2c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199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7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34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roduction to arduino uno, intro to arduino uno, pin diagram of arduino uno, applications of arduino uno, arduino uno pinout">
            <a:extLst>
              <a:ext uri="{FF2B5EF4-FFF2-40B4-BE49-F238E27FC236}">
                <a16:creationId xmlns="" xmlns:a16="http://schemas.microsoft.com/office/drawing/2014/main" id="{BC62CED1-4A8A-4025-8FEE-1D8EFFBE1A8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314"/>
            <a:ext cx="12192000" cy="684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8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187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="" xmlns:a16="http://schemas.microsoft.com/office/drawing/2014/main" id="{1EF1FCC1-DB70-427A-B843-E0E1ADC14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sz="4800" b="1" dirty="0" smtClean="0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</a:rPr>
              <a:t>Kurulum</a:t>
            </a:r>
            <a:endParaRPr lang="tr-TR" sz="4800" b="1" dirty="0">
              <a:solidFill>
                <a:schemeClr val="accent1">
                  <a:lumMod val="50000"/>
                </a:schemeClr>
              </a:solidFill>
              <a:latin typeface="Dutch801 Rm BT" panose="02020603060505020304" pitchFamily="18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="" xmlns:a16="http://schemas.microsoft.com/office/drawing/2014/main" id="{1ABC465E-C8FD-4A44-A068-9C83C4CF5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MicroSD</a:t>
            </a:r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Kart</a:t>
            </a:r>
          </a:p>
          <a:p>
            <a:r>
              <a:rPr lang="tr-TR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Formatter</a:t>
            </a:r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</a:t>
            </a:r>
            <a:r>
              <a:rPr lang="tr-TR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MicroSD</a:t>
            </a:r>
            <a:r>
              <a:rPr lang="tr-TR" dirty="0">
                <a:solidFill>
                  <a:srgbClr val="002060"/>
                </a:solidFill>
                <a:latin typeface="Dutch801 Rm BT" panose="02020603060505020304" pitchFamily="18" charset="0"/>
              </a:rPr>
              <a:t> </a:t>
            </a:r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Format Aracı</a:t>
            </a:r>
          </a:p>
          <a:p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Win32Diskimager</a:t>
            </a:r>
          </a:p>
          <a:p>
            <a:r>
              <a:rPr lang="tr-TR" dirty="0" err="1" smtClean="0">
                <a:solidFill>
                  <a:srgbClr val="002060"/>
                </a:solidFill>
                <a:latin typeface="Dutch801 Rm BT" panose="02020603060505020304" pitchFamily="18" charset="0"/>
              </a:rPr>
              <a:t>Raspbian</a:t>
            </a:r>
            <a:r>
              <a:rPr lang="tr-TR" dirty="0" smtClean="0">
                <a:solidFill>
                  <a:srgbClr val="002060"/>
                </a:solidFill>
                <a:latin typeface="Dutch801 Rm BT" panose="02020603060505020304" pitchFamily="18" charset="0"/>
              </a:rPr>
              <a:t> İşletim Sistemi</a:t>
            </a:r>
          </a:p>
          <a:p>
            <a:pPr marL="0" indent="0">
              <a:buNone/>
            </a:pPr>
            <a:r>
              <a:rPr lang="tr-TR" sz="2000" dirty="0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  <a:hlinkClick r:id="rId2"/>
              </a:rPr>
              <a:t>https://www.sdcard.org/downloads/formatter_4/eula_windows/</a:t>
            </a:r>
            <a:endParaRPr lang="tr-TR" sz="2000" dirty="0">
              <a:solidFill>
                <a:schemeClr val="accent1">
                  <a:lumMod val="50000"/>
                </a:schemeClr>
              </a:solidFill>
              <a:latin typeface="Dutch801 Rm BT" panose="02020603060505020304" pitchFamily="18" charset="0"/>
            </a:endParaRPr>
          </a:p>
          <a:p>
            <a:pPr marL="0" indent="0">
              <a:buNone/>
            </a:pPr>
            <a:r>
              <a:rPr lang="tr-TR" sz="2000" dirty="0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  <a:hlinkClick r:id="rId3"/>
              </a:rPr>
              <a:t>http://www.lemaker.org/product-bananapro-download-16.html</a:t>
            </a:r>
            <a:r>
              <a:rPr lang="tr-TR" sz="2000" dirty="0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</a:rPr>
              <a:t> </a:t>
            </a:r>
          </a:p>
          <a:p>
            <a:pPr marL="0" indent="0">
              <a:buNone/>
            </a:pPr>
            <a:r>
              <a:rPr lang="tr-TR" sz="2000" dirty="0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  <a:hlinkClick r:id="rId4"/>
              </a:rPr>
              <a:t>http://sourceforge.net/projects/win32diskimager/</a:t>
            </a:r>
            <a:r>
              <a:rPr lang="tr-TR" sz="2000" dirty="0">
                <a:solidFill>
                  <a:schemeClr val="accent1">
                    <a:lumMod val="50000"/>
                  </a:schemeClr>
                </a:solidFill>
                <a:latin typeface="Dutch801 Rm BT" panose="02020603060505020304" pitchFamily="18" charset="0"/>
              </a:rPr>
              <a:t> </a:t>
            </a:r>
          </a:p>
          <a:p>
            <a:endParaRPr lang="tr-TR" sz="2000" dirty="0">
              <a:solidFill>
                <a:schemeClr val="accent1">
                  <a:lumMod val="50000"/>
                </a:schemeClr>
              </a:solidFill>
              <a:latin typeface="Dutch801 Rm BT" panose="02020603060505020304" pitchFamily="18" charset="0"/>
            </a:endParaRPr>
          </a:p>
          <a:p>
            <a:endParaRPr lang="tr-TR" dirty="0">
              <a:solidFill>
                <a:schemeClr val="accent1">
                  <a:lumMod val="50000"/>
                </a:schemeClr>
              </a:solidFill>
              <a:latin typeface="Dutch801 Rm BT" panose="02020603060505020304" pitchFamily="18" charset="0"/>
            </a:endParaRP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140E4-A09D-46DA-83AB-4AB55034AC21}" type="slidenum">
              <a:rPr lang="tr-TR" smtClean="0">
                <a:solidFill>
                  <a:srgbClr val="002060"/>
                </a:solidFill>
              </a:rPr>
              <a:t>9</a:t>
            </a:fld>
            <a:endParaRPr lang="tr-T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85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1888</TotalTime>
  <Words>196</Words>
  <Application>Microsoft Office PowerPoint</Application>
  <PresentationFormat>Geniş ekran</PresentationFormat>
  <Paragraphs>90</Paragraphs>
  <Slides>20</Slides>
  <Notes>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Dutch801 Rm BT</vt:lpstr>
      <vt:lpstr>Office Teması</vt:lpstr>
      <vt:lpstr>ARDUINO VE BANANA PRO’NUN  SERİ HABERLEŞTİRİLMESİ VE PYTHON’DA ARAYÜZ ÇALIŞMASI</vt:lpstr>
      <vt:lpstr>SUNUM PLANI</vt:lpstr>
      <vt:lpstr>PROJENİN AMACI:</vt:lpstr>
      <vt:lpstr>PowerPoint Sunusu</vt:lpstr>
      <vt:lpstr>BananaPro</vt:lpstr>
      <vt:lpstr>PowerPoint Sunusu</vt:lpstr>
      <vt:lpstr>PowerPoint Sunusu</vt:lpstr>
      <vt:lpstr>PowerPoint Sunusu</vt:lpstr>
      <vt:lpstr>Kurulum</vt:lpstr>
      <vt:lpstr>İlk Python Arayüz Çalışması</vt:lpstr>
      <vt:lpstr>PowerPoint Sunusu</vt:lpstr>
      <vt:lpstr>PowerPoint Sunusu</vt:lpstr>
      <vt:lpstr>Arduino ve BananaPro’nun Seri Haberleştirilmesi</vt:lpstr>
      <vt:lpstr>PowerPoint Sunusu</vt:lpstr>
      <vt:lpstr>PowerPoint Sunusu</vt:lpstr>
      <vt:lpstr>PowerPoint Sunusu</vt:lpstr>
      <vt:lpstr>PowerPoint Sunusu</vt:lpstr>
      <vt:lpstr>PowerPoint Sunusu</vt:lpstr>
      <vt:lpstr>KAYNAKLAR</vt:lpstr>
      <vt:lpstr>TEŞEKKÜRLER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şeyma beşir</dc:creator>
  <cp:lastModifiedBy>ASELSAN</cp:lastModifiedBy>
  <cp:revision>66</cp:revision>
  <dcterms:created xsi:type="dcterms:W3CDTF">2019-07-23T10:37:34Z</dcterms:created>
  <dcterms:modified xsi:type="dcterms:W3CDTF">2019-07-29T09:53:35Z</dcterms:modified>
</cp:coreProperties>
</file>

<file path=docProps/thumbnail.jpeg>
</file>